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5143500" cx="9144000"/>
  <p:notesSz cx="6858000" cy="9144000"/>
  <p:embeddedFontLst>
    <p:embeddedFont>
      <p:font typeface="Nunito"/>
      <p:regular r:id="rId26"/>
      <p:bold r:id="rId27"/>
      <p:italic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Nunito-regular.fntdata"/><Relationship Id="rId25" Type="http://schemas.openxmlformats.org/officeDocument/2006/relationships/slide" Target="slides/slide20.xml"/><Relationship Id="rId28" Type="http://schemas.openxmlformats.org/officeDocument/2006/relationships/font" Target="fonts/Nunito-italic.fntdata"/><Relationship Id="rId27" Type="http://schemas.openxmlformats.org/officeDocument/2006/relationships/font" Target="fonts/Nunito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Nunito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62bbef2d20_7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62bbef2d20_7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7414abf7dd_3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7414abf7dd_3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7414abf7dd_3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7414abf7dd_3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7936395d38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7936395d38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793c6011c0_2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793c6011c0_2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62c67180ce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62c67180ce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62c67180ce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62c67180ce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7414abf7dd_3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7414abf7dd_3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62c67180ce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62c67180ce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7414abf7dd_3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7414abf7dd_3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793c6011c0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793c6011c0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62bbef2614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62bbef2614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7936395d38_1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7936395d38_1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62bbef2614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62bbef2614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62bbef2614_0_1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62bbef2614_0_1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62c556b6e5_5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62c556b6e5_5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62bbef2614_0_1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62bbef2614_0_1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62c556b6e5_5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62c556b6e5_5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7414abf7dd_3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7414abf7dd_3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7414abf7dd_3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7414abf7dd_3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accent6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" name="Google Shape;34;p2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35" name="Google Shape;35;p2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accent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" name="Google Shape;119;p11"/>
          <p:cNvSpPr txBox="1"/>
          <p:nvPr>
            <p:ph hasCustomPrompt="1" type="title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/>
          <p:nvPr>
            <p:ph idx="1" type="body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 algn="ctr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 algn="ctr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 algn="ctr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 algn="ctr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 algn="ctr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1" name="Google Shape;121;p1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accent3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" name="Google Shape;39;p3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Google Shape;4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3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8" name="Google Shape;48;p3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bg>
      <p:bgPr>
        <a:solidFill>
          <a:schemeClr val="dk2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4" name="Google Shape;54;p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4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bg>
      <p:bgPr>
        <a:solidFill>
          <a:schemeClr val="dk2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1" name="Google Shape;61;p5"/>
          <p:cNvSpPr txBox="1"/>
          <p:nvPr>
            <p:ph idx="1" type="body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2" name="Google Shape;62;p5"/>
          <p:cNvSpPr txBox="1"/>
          <p:nvPr>
            <p:ph idx="2" type="body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3" name="Google Shape;63;p5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bg>
      <p:bgPr>
        <a:solidFill>
          <a:schemeClr val="dk2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9" name="Google Shape;69;p6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bg>
      <p:bgPr>
        <a:solidFill>
          <a:schemeClr val="accent3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7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5" name="Google Shape;75;p7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6" name="Google Shape;76;p7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" name="Google Shape;93;p8"/>
          <p:cNvSpPr txBox="1"/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94" name="Google Shape;94;p8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bg>
      <p:bgPr>
        <a:solidFill>
          <a:schemeClr val="dk2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9"/>
          <p:cNvSpPr txBox="1"/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0" name="Google Shape;100;p9"/>
          <p:cNvSpPr txBox="1"/>
          <p:nvPr>
            <p:ph idx="1" type="subTitle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1" name="Google Shape;101;p9"/>
          <p:cNvSpPr txBox="1"/>
          <p:nvPr>
            <p:ph idx="2" type="body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2" name="Google Shape;102;p9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bg>
      <p:bgPr>
        <a:solidFill>
          <a:schemeClr val="accent1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0"/>
          <p:cNvSpPr txBox="1"/>
          <p:nvPr>
            <p:ph idx="1" type="body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8" name="Google Shape;108;p10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hift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9845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9845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845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845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845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845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845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845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png"/><Relationship Id="rId4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Relationship Id="rId4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Relationship Id="rId4" Type="http://schemas.openxmlformats.org/officeDocument/2006/relationships/image" Target="../media/image1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Relationship Id="rId4" Type="http://schemas.openxmlformats.org/officeDocument/2006/relationships/image" Target="../media/image1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jpg"/><Relationship Id="rId4" Type="http://schemas.openxmlformats.org/officeDocument/2006/relationships/image" Target="../media/image4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3"/>
          <p:cNvSpPr txBox="1"/>
          <p:nvPr>
            <p:ph type="title"/>
          </p:nvPr>
        </p:nvSpPr>
        <p:spPr>
          <a:xfrm>
            <a:off x="1799584" y="1188725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400">
                <a:solidFill>
                  <a:srgbClr val="000000"/>
                </a:solidFill>
              </a:rPr>
              <a:t>Sensing Soil Moisture Changes with Garden Watering</a:t>
            </a:r>
            <a:endParaRPr b="1" sz="3400">
              <a:solidFill>
                <a:srgbClr val="000000"/>
              </a:solidFill>
            </a:endParaRPr>
          </a:p>
        </p:txBody>
      </p:sp>
      <p:sp>
        <p:nvSpPr>
          <p:cNvPr id="129" name="Google Shape;129;p13"/>
          <p:cNvSpPr txBox="1"/>
          <p:nvPr/>
        </p:nvSpPr>
        <p:spPr>
          <a:xfrm>
            <a:off x="5621675" y="3192850"/>
            <a:ext cx="3479100" cy="1242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Under KS Rajan Sir and Pavan Sir -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A</a:t>
            </a: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kshat Goyal :	2018101075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Kanish Anand:	2018101025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Manish 		2018101073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5875" y="951850"/>
            <a:ext cx="4984149" cy="3790199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22"/>
          <p:cNvSpPr txBox="1"/>
          <p:nvPr/>
        </p:nvSpPr>
        <p:spPr>
          <a:xfrm>
            <a:off x="411075" y="1553875"/>
            <a:ext cx="2762100" cy="17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Calibri"/>
                <a:ea typeface="Calibri"/>
                <a:cs typeface="Calibri"/>
                <a:sym typeface="Calibri"/>
              </a:rPr>
              <a:t>Test Deployment</a:t>
            </a:r>
            <a:endParaRPr sz="36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3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09" name="Google Shape;20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2125" y="1016900"/>
            <a:ext cx="3857599" cy="3524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4575" y="1016900"/>
            <a:ext cx="3857599" cy="3524600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23"/>
          <p:cNvSpPr txBox="1"/>
          <p:nvPr/>
        </p:nvSpPr>
        <p:spPr>
          <a:xfrm>
            <a:off x="2772725" y="369725"/>
            <a:ext cx="3773700" cy="4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Test Deployment in Bakul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4"/>
          <p:cNvSpPr txBox="1"/>
          <p:nvPr>
            <p:ph type="title"/>
          </p:nvPr>
        </p:nvSpPr>
        <p:spPr>
          <a:xfrm>
            <a:off x="864125" y="37717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deployment</a:t>
            </a:r>
            <a:endParaRPr/>
          </a:p>
        </p:txBody>
      </p:sp>
      <p:pic>
        <p:nvPicPr>
          <p:cNvPr id="217" name="Google Shape;21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1450" y="1437381"/>
            <a:ext cx="3882099" cy="291158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8" name="Google Shape;218;p24"/>
          <p:cNvGrpSpPr/>
          <p:nvPr/>
        </p:nvGrpSpPr>
        <p:grpSpPr>
          <a:xfrm>
            <a:off x="6080325" y="2633963"/>
            <a:ext cx="568800" cy="669013"/>
            <a:chOff x="6080325" y="2633963"/>
            <a:chExt cx="568800" cy="669013"/>
          </a:xfrm>
        </p:grpSpPr>
        <p:sp>
          <p:nvSpPr>
            <p:cNvPr id="219" name="Google Shape;219;p24"/>
            <p:cNvSpPr/>
            <p:nvPr/>
          </p:nvSpPr>
          <p:spPr>
            <a:xfrm>
              <a:off x="6080325" y="2633963"/>
              <a:ext cx="568800" cy="518400"/>
            </a:xfrm>
            <a:prstGeom prst="ellipse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24"/>
            <p:cNvSpPr txBox="1"/>
            <p:nvPr/>
          </p:nvSpPr>
          <p:spPr>
            <a:xfrm>
              <a:off x="6193275" y="2633975"/>
              <a:ext cx="342900" cy="66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sz="2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1" name="Google Shape;221;p24"/>
          <p:cNvGrpSpPr/>
          <p:nvPr/>
        </p:nvGrpSpPr>
        <p:grpSpPr>
          <a:xfrm>
            <a:off x="5613800" y="3430538"/>
            <a:ext cx="568800" cy="669013"/>
            <a:chOff x="6080325" y="2633963"/>
            <a:chExt cx="568800" cy="669013"/>
          </a:xfrm>
        </p:grpSpPr>
        <p:sp>
          <p:nvSpPr>
            <p:cNvPr id="222" name="Google Shape;222;p24"/>
            <p:cNvSpPr/>
            <p:nvPr/>
          </p:nvSpPr>
          <p:spPr>
            <a:xfrm>
              <a:off x="6080325" y="2633963"/>
              <a:ext cx="568800" cy="518400"/>
            </a:xfrm>
            <a:prstGeom prst="ellipse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24"/>
            <p:cNvSpPr txBox="1"/>
            <p:nvPr/>
          </p:nvSpPr>
          <p:spPr>
            <a:xfrm>
              <a:off x="6193275" y="2633975"/>
              <a:ext cx="342900" cy="66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sz="2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4" name="Google Shape;224;p24"/>
          <p:cNvGrpSpPr/>
          <p:nvPr/>
        </p:nvGrpSpPr>
        <p:grpSpPr>
          <a:xfrm>
            <a:off x="7101700" y="2997275"/>
            <a:ext cx="568800" cy="669000"/>
            <a:chOff x="6010725" y="2483375"/>
            <a:chExt cx="568800" cy="669000"/>
          </a:xfrm>
        </p:grpSpPr>
        <p:sp>
          <p:nvSpPr>
            <p:cNvPr id="225" name="Google Shape;225;p24"/>
            <p:cNvSpPr/>
            <p:nvPr/>
          </p:nvSpPr>
          <p:spPr>
            <a:xfrm>
              <a:off x="6010725" y="2515088"/>
              <a:ext cx="568800" cy="518400"/>
            </a:xfrm>
            <a:prstGeom prst="ellipse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24"/>
            <p:cNvSpPr txBox="1"/>
            <p:nvPr/>
          </p:nvSpPr>
          <p:spPr>
            <a:xfrm>
              <a:off x="6123675" y="2483375"/>
              <a:ext cx="342900" cy="66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 sz="2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7" name="Google Shape;227;p24"/>
          <p:cNvGrpSpPr/>
          <p:nvPr/>
        </p:nvGrpSpPr>
        <p:grpSpPr>
          <a:xfrm>
            <a:off x="6457684" y="3584856"/>
            <a:ext cx="622552" cy="669013"/>
            <a:chOff x="6080325" y="2633963"/>
            <a:chExt cx="568800" cy="669013"/>
          </a:xfrm>
        </p:grpSpPr>
        <p:sp>
          <p:nvSpPr>
            <p:cNvPr id="228" name="Google Shape;228;p24"/>
            <p:cNvSpPr/>
            <p:nvPr/>
          </p:nvSpPr>
          <p:spPr>
            <a:xfrm>
              <a:off x="6080325" y="2633963"/>
              <a:ext cx="568800" cy="518400"/>
            </a:xfrm>
            <a:prstGeom prst="ellipse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24"/>
            <p:cNvSpPr txBox="1"/>
            <p:nvPr/>
          </p:nvSpPr>
          <p:spPr>
            <a:xfrm>
              <a:off x="6193275" y="2633975"/>
              <a:ext cx="342900" cy="66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  <a:endParaRPr sz="2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30" name="Google Shape;230;p24"/>
          <p:cNvPicPr preferRelativeResize="0"/>
          <p:nvPr/>
        </p:nvPicPr>
        <p:blipFill rotWithShape="1">
          <a:blip r:embed="rId4">
            <a:alphaModFix/>
          </a:blip>
          <a:srcRect b="0" l="12721" r="20567" t="3119"/>
          <a:stretch/>
        </p:blipFill>
        <p:spPr>
          <a:xfrm>
            <a:off x="864125" y="1460675"/>
            <a:ext cx="3193676" cy="291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5"/>
          <p:cNvSpPr txBox="1"/>
          <p:nvPr>
            <p:ph type="title"/>
          </p:nvPr>
        </p:nvSpPr>
        <p:spPr>
          <a:xfrm>
            <a:off x="747825" y="528575"/>
            <a:ext cx="7505700" cy="58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Encloser		</a:t>
            </a:r>
            <a:endParaRPr/>
          </a:p>
        </p:txBody>
      </p:sp>
      <p:sp>
        <p:nvSpPr>
          <p:cNvPr id="236" name="Google Shape;236;p25"/>
          <p:cNvSpPr txBox="1"/>
          <p:nvPr>
            <p:ph idx="1" type="body"/>
          </p:nvPr>
        </p:nvSpPr>
        <p:spPr>
          <a:xfrm>
            <a:off x="747825" y="115857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As the project had to be deployed outside, so to protect the system from rain, dust and outside environment a solid encloser was required.</a:t>
            </a:r>
            <a:endParaRPr/>
          </a:p>
        </p:txBody>
      </p:sp>
      <p:pic>
        <p:nvPicPr>
          <p:cNvPr id="237" name="Google Shape;23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5625" y="2016200"/>
            <a:ext cx="3260676" cy="2669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5"/>
          <p:cNvPicPr preferRelativeResize="0"/>
          <p:nvPr/>
        </p:nvPicPr>
        <p:blipFill rotWithShape="1">
          <a:blip r:embed="rId4">
            <a:alphaModFix/>
          </a:blip>
          <a:srcRect b="0" l="34377" r="29692" t="19627"/>
          <a:stretch/>
        </p:blipFill>
        <p:spPr>
          <a:xfrm>
            <a:off x="5238675" y="2016200"/>
            <a:ext cx="2769174" cy="2669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6"/>
          <p:cNvSpPr txBox="1"/>
          <p:nvPr/>
        </p:nvSpPr>
        <p:spPr>
          <a:xfrm>
            <a:off x="1146200" y="3800225"/>
            <a:ext cx="7099500" cy="10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As shown in the above diagram sensors are deployed near the plants/trees  and away from them.  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" name="Google Shape;244;p26"/>
          <p:cNvSpPr txBox="1"/>
          <p:nvPr/>
        </p:nvSpPr>
        <p:spPr>
          <a:xfrm>
            <a:off x="362225" y="297025"/>
            <a:ext cx="27819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Step 1-&gt; </a:t>
            </a:r>
            <a:r>
              <a:rPr lang="en" sz="30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Input</a:t>
            </a:r>
            <a:endParaRPr sz="30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45" name="Google Shape;245;p26"/>
          <p:cNvGrpSpPr/>
          <p:nvPr/>
        </p:nvGrpSpPr>
        <p:grpSpPr>
          <a:xfrm>
            <a:off x="976513" y="982175"/>
            <a:ext cx="6895800" cy="2645350"/>
            <a:chOff x="487938" y="402550"/>
            <a:chExt cx="6895800" cy="2645350"/>
          </a:xfrm>
        </p:grpSpPr>
        <p:grpSp>
          <p:nvGrpSpPr>
            <p:cNvPr id="246" name="Google Shape;246;p26"/>
            <p:cNvGrpSpPr/>
            <p:nvPr/>
          </p:nvGrpSpPr>
          <p:grpSpPr>
            <a:xfrm>
              <a:off x="487938" y="726813"/>
              <a:ext cx="6895800" cy="1721763"/>
              <a:chOff x="228538" y="219713"/>
              <a:chExt cx="6895800" cy="1721763"/>
            </a:xfrm>
          </p:grpSpPr>
          <p:pic>
            <p:nvPicPr>
              <p:cNvPr id="247" name="Google Shape;247;p26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228538" y="235825"/>
                <a:ext cx="2847975" cy="16002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48" name="Google Shape;248;p26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4276363" y="219713"/>
                <a:ext cx="2847975" cy="16002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49" name="Google Shape;249;p26"/>
              <p:cNvSpPr/>
              <p:nvPr/>
            </p:nvSpPr>
            <p:spPr>
              <a:xfrm>
                <a:off x="1428700" y="1673450"/>
                <a:ext cx="362225" cy="268025"/>
              </a:xfrm>
              <a:prstGeom prst="flowChartProcess">
                <a:avLst/>
              </a:prstGeom>
              <a:solidFill>
                <a:srgbClr val="FFE599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" name="Google Shape;250;p26"/>
              <p:cNvSpPr/>
              <p:nvPr/>
            </p:nvSpPr>
            <p:spPr>
              <a:xfrm>
                <a:off x="2136663" y="1463763"/>
                <a:ext cx="362225" cy="268025"/>
              </a:xfrm>
              <a:prstGeom prst="flowChartProcess">
                <a:avLst/>
              </a:prstGeom>
              <a:solidFill>
                <a:srgbClr val="FFE599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26"/>
              <p:cNvSpPr/>
              <p:nvPr/>
            </p:nvSpPr>
            <p:spPr>
              <a:xfrm>
                <a:off x="2883500" y="1170463"/>
                <a:ext cx="362225" cy="268025"/>
              </a:xfrm>
              <a:prstGeom prst="flowChartProcess">
                <a:avLst/>
              </a:prstGeom>
              <a:solidFill>
                <a:srgbClr val="FFE599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26"/>
              <p:cNvSpPr/>
              <p:nvPr/>
            </p:nvSpPr>
            <p:spPr>
              <a:xfrm>
                <a:off x="3579925" y="1170463"/>
                <a:ext cx="362225" cy="268025"/>
              </a:xfrm>
              <a:prstGeom prst="flowChartProcess">
                <a:avLst/>
              </a:prstGeom>
              <a:solidFill>
                <a:srgbClr val="FFE599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53" name="Google Shape;253;p26"/>
            <p:cNvSpPr txBox="1"/>
            <p:nvPr/>
          </p:nvSpPr>
          <p:spPr>
            <a:xfrm>
              <a:off x="1644475" y="402550"/>
              <a:ext cx="782400" cy="26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Calibri"/>
                  <a:ea typeface="Calibri"/>
                  <a:cs typeface="Calibri"/>
                  <a:sym typeface="Calibri"/>
                </a:rPr>
                <a:t>Tree 1</a:t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" name="Google Shape;254;p26"/>
            <p:cNvSpPr txBox="1"/>
            <p:nvPr/>
          </p:nvSpPr>
          <p:spPr>
            <a:xfrm>
              <a:off x="5568563" y="402550"/>
              <a:ext cx="782400" cy="26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Calibri"/>
                  <a:ea typeface="Calibri"/>
                  <a:cs typeface="Calibri"/>
                  <a:sym typeface="Calibri"/>
                </a:rPr>
                <a:t>Tree 2</a:t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" name="Google Shape;255;p26"/>
            <p:cNvSpPr txBox="1"/>
            <p:nvPr/>
          </p:nvSpPr>
          <p:spPr>
            <a:xfrm>
              <a:off x="2983725" y="2075213"/>
              <a:ext cx="855600" cy="26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Calibri"/>
                  <a:ea typeface="Calibri"/>
                  <a:cs typeface="Calibri"/>
                  <a:sym typeface="Calibri"/>
                </a:rPr>
                <a:t>Sensor 4</a:t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" name="Google Shape;256;p26"/>
            <p:cNvSpPr txBox="1"/>
            <p:nvPr/>
          </p:nvSpPr>
          <p:spPr>
            <a:xfrm>
              <a:off x="1412763" y="2721800"/>
              <a:ext cx="912900" cy="32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Calibri"/>
                  <a:ea typeface="Calibri"/>
                  <a:cs typeface="Calibri"/>
                  <a:sym typeface="Calibri"/>
                </a:rPr>
                <a:t>Sensor 2</a:t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" name="Google Shape;257;p26"/>
            <p:cNvSpPr txBox="1"/>
            <p:nvPr/>
          </p:nvSpPr>
          <p:spPr>
            <a:xfrm>
              <a:off x="3655625" y="1103738"/>
              <a:ext cx="855600" cy="39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Calibri"/>
                  <a:ea typeface="Calibri"/>
                  <a:cs typeface="Calibri"/>
                  <a:sym typeface="Calibri"/>
                </a:rPr>
                <a:t>Sensor 3</a:t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" name="Google Shape;258;p26"/>
            <p:cNvSpPr txBox="1"/>
            <p:nvPr/>
          </p:nvSpPr>
          <p:spPr>
            <a:xfrm>
              <a:off x="2325675" y="2517488"/>
              <a:ext cx="855600" cy="26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Calibri"/>
                  <a:ea typeface="Calibri"/>
                  <a:cs typeface="Calibri"/>
                  <a:sym typeface="Calibri"/>
                </a:rPr>
                <a:t>Sensor 1</a:t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59" name="Google Shape;259;p26"/>
          <p:cNvSpPr/>
          <p:nvPr/>
        </p:nvSpPr>
        <p:spPr>
          <a:xfrm>
            <a:off x="5104350" y="1254225"/>
            <a:ext cx="2940300" cy="18429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26"/>
          <p:cNvSpPr/>
          <p:nvPr/>
        </p:nvSpPr>
        <p:spPr>
          <a:xfrm>
            <a:off x="926275" y="1413375"/>
            <a:ext cx="2940300" cy="18429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7"/>
          <p:cNvSpPr txBox="1"/>
          <p:nvPr>
            <p:ph type="title"/>
          </p:nvPr>
        </p:nvSpPr>
        <p:spPr>
          <a:xfrm>
            <a:off x="553575" y="69685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2 -&gt; Processing</a:t>
            </a:r>
            <a:endParaRPr/>
          </a:p>
        </p:txBody>
      </p:sp>
      <p:sp>
        <p:nvSpPr>
          <p:cNvPr id="266" name="Google Shape;266;p27"/>
          <p:cNvSpPr txBox="1"/>
          <p:nvPr>
            <p:ph idx="1" type="body"/>
          </p:nvPr>
        </p:nvSpPr>
        <p:spPr>
          <a:xfrm>
            <a:off x="649450" y="15484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The readings that we got from the sensors in previous step will be in terms of voltage. So the readings needs to be calibrated.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A</a:t>
            </a:r>
            <a:r>
              <a:rPr lang="en" sz="1600"/>
              <a:t>lso</a:t>
            </a:r>
            <a:r>
              <a:rPr lang="en" sz="1600"/>
              <a:t> readings from all the sensors will be analysed  together and some useful insights will be made.</a:t>
            </a:r>
            <a:endParaRPr sz="16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8"/>
          <p:cNvSpPr txBox="1"/>
          <p:nvPr>
            <p:ph type="title"/>
          </p:nvPr>
        </p:nvSpPr>
        <p:spPr>
          <a:xfrm>
            <a:off x="704050" y="38985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Calibration</a:t>
            </a:r>
            <a:endParaRPr/>
          </a:p>
        </p:txBody>
      </p:sp>
      <p:pic>
        <p:nvPicPr>
          <p:cNvPr id="272" name="Google Shape;272;p28"/>
          <p:cNvPicPr preferRelativeResize="0"/>
          <p:nvPr/>
        </p:nvPicPr>
        <p:blipFill rotWithShape="1">
          <a:blip r:embed="rId3">
            <a:alphaModFix/>
          </a:blip>
          <a:srcRect b="-3829" l="0" r="0" t="3830"/>
          <a:stretch/>
        </p:blipFill>
        <p:spPr>
          <a:xfrm>
            <a:off x="4262150" y="999200"/>
            <a:ext cx="4289825" cy="3001125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28"/>
          <p:cNvSpPr txBox="1"/>
          <p:nvPr/>
        </p:nvSpPr>
        <p:spPr>
          <a:xfrm>
            <a:off x="894275" y="1574625"/>
            <a:ext cx="3426000" cy="29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As our goal is to analyze and compare the change in soil moisture contents over different areas and time we s</a:t>
            </a:r>
            <a:r>
              <a:rPr lang="en"/>
              <a:t>hift the focus from reliance on calibrated, absolute values to a judicious use of </a:t>
            </a:r>
            <a:r>
              <a:rPr i="1" lang="en"/>
              <a:t>raw</a:t>
            </a:r>
            <a:r>
              <a:rPr lang="en"/>
              <a:t> sensor data — expressed in arbitrary '</a:t>
            </a:r>
            <a:r>
              <a:rPr b="1" lang="en"/>
              <a:t>Moisture Units</a:t>
            </a:r>
            <a:r>
              <a:rPr lang="en"/>
              <a:t>' (MU) — to monitor changes in moisture levels.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" name="Google Shape;274;p28"/>
          <p:cNvSpPr txBox="1"/>
          <p:nvPr/>
        </p:nvSpPr>
        <p:spPr>
          <a:xfrm>
            <a:off x="7394150" y="2719700"/>
            <a:ext cx="805500" cy="2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700 MU 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Google Shape;275;p28"/>
          <p:cNvSpPr txBox="1"/>
          <p:nvPr/>
        </p:nvSpPr>
        <p:spPr>
          <a:xfrm>
            <a:off x="7394150" y="3099225"/>
            <a:ext cx="805500" cy="2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300 MU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6" name="Google Shape;276;p28"/>
          <p:cNvSpPr txBox="1"/>
          <p:nvPr/>
        </p:nvSpPr>
        <p:spPr>
          <a:xfrm>
            <a:off x="7353675" y="1912525"/>
            <a:ext cx="959400" cy="2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2500 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MU 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7" name="Google Shape;277;p28"/>
          <p:cNvSpPr txBox="1"/>
          <p:nvPr/>
        </p:nvSpPr>
        <p:spPr>
          <a:xfrm>
            <a:off x="7353675" y="1566475"/>
            <a:ext cx="959400" cy="2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500 MU 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8" name="Google Shape;278;p28"/>
          <p:cNvSpPr txBox="1"/>
          <p:nvPr/>
        </p:nvSpPr>
        <p:spPr>
          <a:xfrm>
            <a:off x="7353675" y="1344450"/>
            <a:ext cx="959400" cy="2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4095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 MU 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29"/>
          <p:cNvSpPr txBox="1"/>
          <p:nvPr>
            <p:ph type="title"/>
          </p:nvPr>
        </p:nvSpPr>
        <p:spPr>
          <a:xfrm>
            <a:off x="247200" y="27362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3-&gt; Output (Use case)</a:t>
            </a:r>
            <a:endParaRPr/>
          </a:p>
        </p:txBody>
      </p:sp>
      <p:sp>
        <p:nvSpPr>
          <p:cNvPr id="284" name="Google Shape;284;p29"/>
          <p:cNvSpPr txBox="1"/>
          <p:nvPr>
            <p:ph idx="1" type="body"/>
          </p:nvPr>
        </p:nvSpPr>
        <p:spPr>
          <a:xfrm>
            <a:off x="522025" y="1228225"/>
            <a:ext cx="81318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The data can be used to water the plants/ trees efficiently.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If we need to plant some flowers/plants, then by analysing the moisture readings we can predict which flowers will be suitable under this water condition.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If the water content of the soil is low then dust particles escape the soil and affect the air quality. So we can prevent this by watering when required.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By collecting data over different areas, we can analyze the soil moisture data at different distances from the trees.</a:t>
            </a:r>
            <a:endParaRPr sz="1800"/>
          </a:p>
          <a:p>
            <a:pPr indent="0" lvl="0" marL="45720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0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90" name="Google Shape;29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1375" y="361475"/>
            <a:ext cx="8263051" cy="449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1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31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31"/>
          <p:cNvSpPr txBox="1"/>
          <p:nvPr/>
        </p:nvSpPr>
        <p:spPr>
          <a:xfrm>
            <a:off x="786275" y="383600"/>
            <a:ext cx="46584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Data mapped to percentage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8" name="Google Shape;29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4750" y="810125"/>
            <a:ext cx="8303150" cy="4090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/>
          <p:nvPr>
            <p:ph type="title"/>
          </p:nvPr>
        </p:nvSpPr>
        <p:spPr>
          <a:xfrm>
            <a:off x="819150" y="4792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Aim &amp; Objective</a:t>
            </a:r>
            <a:endParaRPr/>
          </a:p>
        </p:txBody>
      </p:sp>
      <p:sp>
        <p:nvSpPr>
          <p:cNvPr id="135" name="Google Shape;135;p14"/>
          <p:cNvSpPr txBox="1"/>
          <p:nvPr>
            <p:ph idx="1" type="body"/>
          </p:nvPr>
        </p:nvSpPr>
        <p:spPr>
          <a:xfrm>
            <a:off x="819150" y="1209050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To measure and monitor the soil moisture conditions around a plant that is watered regularly and the soil away from it to understand the variations spatially . 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T</a:t>
            </a:r>
            <a:r>
              <a:rPr lang="en" sz="1700"/>
              <a:t>his will help us to regulate the watering of plants.</a:t>
            </a:r>
            <a:endParaRPr sz="1700"/>
          </a:p>
        </p:txBody>
      </p:sp>
      <p:pic>
        <p:nvPicPr>
          <p:cNvPr id="136" name="Google Shape;13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05475" y="3119124"/>
            <a:ext cx="2619375" cy="1643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2"/>
          <p:cNvSpPr txBox="1"/>
          <p:nvPr>
            <p:ph type="title"/>
          </p:nvPr>
        </p:nvSpPr>
        <p:spPr>
          <a:xfrm>
            <a:off x="688275" y="2005600"/>
            <a:ext cx="7505700" cy="142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0000FF"/>
                </a:solidFill>
              </a:rPr>
              <a:t>Thanks</a:t>
            </a:r>
            <a:endParaRPr sz="4800"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5"/>
          <p:cNvSpPr txBox="1"/>
          <p:nvPr>
            <p:ph type="title"/>
          </p:nvPr>
        </p:nvSpPr>
        <p:spPr>
          <a:xfrm>
            <a:off x="853350" y="37595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Soil Moisture Sensor</a:t>
            </a:r>
            <a:endParaRPr/>
          </a:p>
        </p:txBody>
      </p:sp>
      <p:sp>
        <p:nvSpPr>
          <p:cNvPr id="142" name="Google Shape;142;p15"/>
          <p:cNvSpPr txBox="1"/>
          <p:nvPr>
            <p:ph idx="1" type="body"/>
          </p:nvPr>
        </p:nvSpPr>
        <p:spPr>
          <a:xfrm>
            <a:off x="819150" y="1018275"/>
            <a:ext cx="7505700" cy="21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Soil moisture sensors measure the volumetric water content in soil. 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Since the direct gravimetric measurement of free soil moisture requires removing, drying, and weighing of a sample.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Soil moisture sensors measure the volumetric water content indirectly by using some other property of the soil, such as electrical resistance or dielectric constant  as a proxy for the moisture content.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143" name="Google Shape;14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2925" y="2942925"/>
            <a:ext cx="3509425" cy="1593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0225" y="2806075"/>
            <a:ext cx="2149601" cy="2060549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15"/>
          <p:cNvSpPr txBox="1"/>
          <p:nvPr/>
        </p:nvSpPr>
        <p:spPr>
          <a:xfrm>
            <a:off x="5364550" y="4479075"/>
            <a:ext cx="26178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DFROBOT SEN0114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6"/>
          <p:cNvSpPr txBox="1"/>
          <p:nvPr>
            <p:ph type="title"/>
          </p:nvPr>
        </p:nvSpPr>
        <p:spPr>
          <a:xfrm>
            <a:off x="594575" y="62232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Working Principle of Moisture Sensor</a:t>
            </a:r>
            <a:endParaRPr/>
          </a:p>
        </p:txBody>
      </p:sp>
      <p:sp>
        <p:nvSpPr>
          <p:cNvPr id="151" name="Google Shape;151;p16"/>
          <p:cNvSpPr txBox="1"/>
          <p:nvPr>
            <p:ph idx="1" type="body"/>
          </p:nvPr>
        </p:nvSpPr>
        <p:spPr>
          <a:xfrm>
            <a:off x="819150" y="1347750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>
                <a:solidFill>
                  <a:srgbClr val="222222"/>
                </a:solidFill>
                <a:highlight>
                  <a:srgbClr val="FFFFFF"/>
                </a:highlight>
              </a:rPr>
              <a:t>T</a:t>
            </a:r>
            <a:r>
              <a:rPr lang="en" sz="180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his moisture sensor uses the two probes to pass current through the soil, and then it reads that resistance to get the relative moisture level. </a:t>
            </a:r>
            <a:endParaRPr sz="1800"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More water makes the soil conduct electricity more easily (less resistance), while dry soil conducts electricity poorly (more resistance).</a:t>
            </a:r>
            <a:endParaRPr sz="1800"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400">
              <a:solidFill>
                <a:srgbClr val="222222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7"/>
          <p:cNvSpPr txBox="1"/>
          <p:nvPr>
            <p:ph type="title"/>
          </p:nvPr>
        </p:nvSpPr>
        <p:spPr>
          <a:xfrm>
            <a:off x="771525" y="35822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Problems with Soil Moisture Sensor</a:t>
            </a:r>
            <a:endParaRPr/>
          </a:p>
        </p:txBody>
      </p:sp>
      <p:sp>
        <p:nvSpPr>
          <p:cNvPr id="157" name="Google Shape;157;p17"/>
          <p:cNvSpPr txBox="1"/>
          <p:nvPr>
            <p:ph idx="1" type="body"/>
          </p:nvPr>
        </p:nvSpPr>
        <p:spPr>
          <a:xfrm>
            <a:off x="771525" y="1071375"/>
            <a:ext cx="7505700" cy="156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700"/>
              <a:buChar char="●"/>
            </a:pPr>
            <a:r>
              <a:rPr lang="en" sz="1700">
                <a:solidFill>
                  <a:srgbClr val="333333"/>
                </a:solidFill>
              </a:rPr>
              <a:t>Almost all the sensors will suffer from corrosion when exposed to the media which it is supposed to sense.</a:t>
            </a:r>
            <a:endParaRPr sz="1700">
              <a:solidFill>
                <a:srgbClr val="333333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700"/>
              <a:buChar char="●"/>
            </a:pPr>
            <a:r>
              <a:rPr lang="en" sz="1700">
                <a:solidFill>
                  <a:srgbClr val="333333"/>
                </a:solidFill>
              </a:rPr>
              <a:t>In the particular case of the soil moisture sensors, the water plus other compounds presents in the soil, can corrode the electrodes.</a:t>
            </a:r>
            <a:endParaRPr sz="1700">
              <a:solidFill>
                <a:srgbClr val="333333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700"/>
              <a:buChar char="●"/>
            </a:pPr>
            <a:r>
              <a:rPr lang="en" sz="1700">
                <a:solidFill>
                  <a:srgbClr val="333333"/>
                </a:solidFill>
              </a:rPr>
              <a:t>This can affect the measurements and/or the operational lifespan of the device itself. </a:t>
            </a:r>
            <a:endParaRPr sz="1700"/>
          </a:p>
        </p:txBody>
      </p:sp>
      <p:sp>
        <p:nvSpPr>
          <p:cNvPr id="158" name="Google Shape;158;p17"/>
          <p:cNvSpPr txBox="1"/>
          <p:nvPr/>
        </p:nvSpPr>
        <p:spPr>
          <a:xfrm>
            <a:off x="1838725" y="2806075"/>
            <a:ext cx="5627100" cy="6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17"/>
          <p:cNvSpPr txBox="1"/>
          <p:nvPr/>
        </p:nvSpPr>
        <p:spPr>
          <a:xfrm>
            <a:off x="2441925" y="2806075"/>
            <a:ext cx="3930900" cy="5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Solutions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p17"/>
          <p:cNvSpPr txBox="1"/>
          <p:nvPr/>
        </p:nvSpPr>
        <p:spPr>
          <a:xfrm>
            <a:off x="865350" y="3019525"/>
            <a:ext cx="7413300" cy="19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Calibri"/>
              <a:buChar char="●"/>
            </a:pPr>
            <a:r>
              <a:rPr lang="en" sz="1700">
                <a:latin typeface="Calibri"/>
                <a:ea typeface="Calibri"/>
                <a:cs typeface="Calibri"/>
                <a:sym typeface="Calibri"/>
              </a:rPr>
              <a:t>The sensor has a fine layer of gold to minimize corrosion.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Calibri"/>
              <a:buChar char="●"/>
            </a:pPr>
            <a:r>
              <a:rPr lang="en" sz="1700"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Stop power to the sensor when </a:t>
            </a:r>
            <a:r>
              <a:rPr lang="en" sz="1700"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is </a:t>
            </a:r>
            <a:r>
              <a:rPr lang="en" sz="1700"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not used and instead of constantly taking inputs, take input after a time interval so as to minimize oxidation.</a:t>
            </a:r>
            <a:endParaRPr sz="1700"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8"/>
          <p:cNvSpPr txBox="1"/>
          <p:nvPr>
            <p:ph type="title"/>
          </p:nvPr>
        </p:nvSpPr>
        <p:spPr>
          <a:xfrm>
            <a:off x="952525" y="1924825"/>
            <a:ext cx="6884400" cy="287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000000"/>
                </a:solidFill>
              </a:rPr>
              <a:t>Specifications :</a:t>
            </a:r>
            <a:endParaRPr b="1" sz="2400">
              <a:solidFill>
                <a:srgbClr val="000000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200"/>
              <a:buFont typeface="Arial"/>
              <a:buChar char="❖"/>
            </a:pPr>
            <a:r>
              <a:rPr lang="en" sz="120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Power supply: 3.3v or 5v</a:t>
            </a:r>
            <a:endParaRPr sz="1200"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200"/>
              <a:buFont typeface="Arial"/>
              <a:buChar char="❖"/>
            </a:pPr>
            <a:r>
              <a:rPr lang="en" sz="120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Output voltage signal: 0~4.2v</a:t>
            </a:r>
            <a:endParaRPr sz="1200"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200"/>
              <a:buFont typeface="Arial"/>
              <a:buChar char="❖"/>
            </a:pPr>
            <a:r>
              <a:rPr lang="en" sz="120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Current: 35mA</a:t>
            </a:r>
            <a:endParaRPr sz="1200"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200"/>
              <a:buFont typeface="Arial"/>
              <a:buChar char="❖"/>
            </a:pPr>
            <a:r>
              <a:rPr lang="en" sz="120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Pin definition:</a:t>
            </a:r>
            <a:endParaRPr sz="1200"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200"/>
              <a:buFont typeface="Arial"/>
              <a:buChar char="➢"/>
            </a:pPr>
            <a:r>
              <a:rPr lang="en" sz="120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Analog output(Blue wire)</a:t>
            </a:r>
            <a:endParaRPr sz="1200"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200"/>
              <a:buFont typeface="Arial"/>
              <a:buChar char="➢"/>
            </a:pPr>
            <a:r>
              <a:rPr lang="en" sz="120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GND(Black wire)</a:t>
            </a:r>
            <a:endParaRPr sz="1200"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200"/>
              <a:buFont typeface="Arial"/>
              <a:buChar char="➢"/>
            </a:pPr>
            <a:r>
              <a:rPr lang="en" sz="120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Power(Red wire)</a:t>
            </a:r>
            <a:endParaRPr sz="1200"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200"/>
              <a:buFont typeface="Arial"/>
              <a:buChar char="❖"/>
            </a:pPr>
            <a:r>
              <a:rPr lang="en" sz="120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Size: 60x20x5mm</a:t>
            </a:r>
            <a:endParaRPr sz="1200"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222222"/>
              </a:solidFill>
              <a:highlight>
                <a:srgbClr val="FFFFFF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rtl="0" algn="l">
              <a:lnSpc>
                <a:spcPct val="200000"/>
              </a:lnSpc>
              <a:spcBef>
                <a:spcPts val="600"/>
              </a:spcBef>
              <a:spcAft>
                <a:spcPts val="100"/>
              </a:spcAft>
              <a:buNone/>
            </a:pPr>
            <a:r>
              <a:t/>
            </a:r>
            <a:endParaRPr b="1" sz="1800">
              <a:solidFill>
                <a:srgbClr val="222222"/>
              </a:solidFill>
              <a:highlight>
                <a:srgbClr val="FFFFFF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pic>
        <p:nvPicPr>
          <p:cNvPr id="166" name="Google Shape;16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6075" y="1848927"/>
            <a:ext cx="2826076" cy="1884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9"/>
          <p:cNvSpPr txBox="1"/>
          <p:nvPr>
            <p:ph type="title"/>
          </p:nvPr>
        </p:nvSpPr>
        <p:spPr>
          <a:xfrm>
            <a:off x="279275" y="1782275"/>
            <a:ext cx="2810700" cy="231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Place of Deployment</a:t>
            </a:r>
            <a:endParaRPr/>
          </a:p>
        </p:txBody>
      </p:sp>
      <p:pic>
        <p:nvPicPr>
          <p:cNvPr id="172" name="Google Shape;17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17325" y="188750"/>
            <a:ext cx="5516699" cy="4771676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19"/>
          <p:cNvSpPr/>
          <p:nvPr/>
        </p:nvSpPr>
        <p:spPr>
          <a:xfrm rot="2104656">
            <a:off x="6030173" y="3361019"/>
            <a:ext cx="2023890" cy="127965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0"/>
          <p:cNvSpPr txBox="1"/>
          <p:nvPr>
            <p:ph type="title"/>
          </p:nvPr>
        </p:nvSpPr>
        <p:spPr>
          <a:xfrm>
            <a:off x="549800" y="2347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Block Diagram</a:t>
            </a:r>
            <a:endParaRPr/>
          </a:p>
        </p:txBody>
      </p:sp>
      <p:grpSp>
        <p:nvGrpSpPr>
          <p:cNvPr id="179" name="Google Shape;179;p20"/>
          <p:cNvGrpSpPr/>
          <p:nvPr/>
        </p:nvGrpSpPr>
        <p:grpSpPr>
          <a:xfrm>
            <a:off x="271992" y="851927"/>
            <a:ext cx="4879189" cy="3997836"/>
            <a:chOff x="1391115" y="543981"/>
            <a:chExt cx="6153600" cy="4554900"/>
          </a:xfrm>
        </p:grpSpPr>
        <p:sp>
          <p:nvSpPr>
            <p:cNvPr id="180" name="Google Shape;180;p20"/>
            <p:cNvSpPr/>
            <p:nvPr/>
          </p:nvSpPr>
          <p:spPr>
            <a:xfrm>
              <a:off x="1391115" y="543981"/>
              <a:ext cx="6153600" cy="4554900"/>
            </a:xfrm>
            <a:prstGeom prst="ellipse">
              <a:avLst/>
            </a:prstGeom>
            <a:solidFill>
              <a:srgbClr val="FFE59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20"/>
            <p:cNvSpPr txBox="1"/>
            <p:nvPr/>
          </p:nvSpPr>
          <p:spPr>
            <a:xfrm>
              <a:off x="3590723" y="2651013"/>
              <a:ext cx="1452000" cy="545700"/>
            </a:xfrm>
            <a:prstGeom prst="rect">
              <a:avLst/>
            </a:prstGeom>
            <a:solidFill>
              <a:srgbClr val="76A5A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lang="en" sz="2400">
                  <a:latin typeface="Calibri"/>
                  <a:ea typeface="Calibri"/>
                  <a:cs typeface="Calibri"/>
                  <a:sym typeface="Calibri"/>
                </a:rPr>
                <a:t>ESP32</a:t>
              </a:r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182;p20"/>
            <p:cNvSpPr txBox="1"/>
            <p:nvPr/>
          </p:nvSpPr>
          <p:spPr>
            <a:xfrm>
              <a:off x="2255946" y="1256805"/>
              <a:ext cx="1876500" cy="845700"/>
            </a:xfrm>
            <a:prstGeom prst="rect">
              <a:avLst/>
            </a:prstGeom>
            <a:solidFill>
              <a:srgbClr val="93C47D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latin typeface="Calibri"/>
                  <a:ea typeface="Calibri"/>
                  <a:cs typeface="Calibri"/>
                  <a:sym typeface="Calibri"/>
                </a:rPr>
                <a:t>Soil Moisture 1</a:t>
              </a:r>
              <a:endParaRPr sz="1300"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latin typeface="Calibri"/>
                  <a:ea typeface="Calibri"/>
                  <a:cs typeface="Calibri"/>
                  <a:sym typeface="Calibri"/>
                </a:rPr>
                <a:t>(at the boundary of tree)</a:t>
              </a:r>
              <a:endParaRPr sz="13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183;p20"/>
            <p:cNvSpPr txBox="1"/>
            <p:nvPr/>
          </p:nvSpPr>
          <p:spPr>
            <a:xfrm>
              <a:off x="4772726" y="1237269"/>
              <a:ext cx="1650600" cy="845700"/>
            </a:xfrm>
            <a:prstGeom prst="rect">
              <a:avLst/>
            </a:prstGeom>
            <a:solidFill>
              <a:srgbClr val="93C47D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latin typeface="Calibri"/>
                  <a:ea typeface="Calibri"/>
                  <a:cs typeface="Calibri"/>
                  <a:sym typeface="Calibri"/>
                </a:rPr>
                <a:t>Soil Moisture 2</a:t>
              </a:r>
              <a:endParaRPr sz="1300"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latin typeface="Calibri"/>
                  <a:ea typeface="Calibri"/>
                  <a:cs typeface="Calibri"/>
                  <a:sym typeface="Calibri"/>
                </a:rPr>
                <a:t>(near the roots)</a:t>
              </a:r>
              <a:endParaRPr sz="13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184;p20"/>
            <p:cNvSpPr txBox="1"/>
            <p:nvPr/>
          </p:nvSpPr>
          <p:spPr>
            <a:xfrm>
              <a:off x="2475726" y="3706001"/>
              <a:ext cx="1554600" cy="784800"/>
            </a:xfrm>
            <a:prstGeom prst="rect">
              <a:avLst/>
            </a:prstGeom>
            <a:solidFill>
              <a:srgbClr val="93C47D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latin typeface="Calibri"/>
                  <a:ea typeface="Calibri"/>
                  <a:cs typeface="Calibri"/>
                  <a:sym typeface="Calibri"/>
                </a:rPr>
                <a:t>Soil Moisture 3</a:t>
              </a:r>
              <a:endParaRPr sz="1300"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latin typeface="Calibri"/>
                  <a:ea typeface="Calibri"/>
                  <a:cs typeface="Calibri"/>
                  <a:sym typeface="Calibri"/>
                </a:rPr>
                <a:t>(between two trees)</a:t>
              </a:r>
              <a:endParaRPr sz="13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185;p20"/>
            <p:cNvSpPr txBox="1"/>
            <p:nvPr/>
          </p:nvSpPr>
          <p:spPr>
            <a:xfrm>
              <a:off x="4617037" y="3764755"/>
              <a:ext cx="1554600" cy="974100"/>
            </a:xfrm>
            <a:prstGeom prst="rect">
              <a:avLst/>
            </a:prstGeom>
            <a:solidFill>
              <a:srgbClr val="93C47D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latin typeface="Calibri"/>
                  <a:ea typeface="Calibri"/>
                  <a:cs typeface="Calibri"/>
                  <a:sym typeface="Calibri"/>
                </a:rPr>
                <a:t>Soil Moisture 4</a:t>
              </a:r>
              <a:endParaRPr sz="1300"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latin typeface="Calibri"/>
                  <a:ea typeface="Calibri"/>
                  <a:cs typeface="Calibri"/>
                  <a:sym typeface="Calibri"/>
                </a:rPr>
                <a:t>(near tree and away from sprinkler)</a:t>
              </a:r>
              <a:endParaRPr sz="1300"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86" name="Google Shape;186;p20"/>
            <p:cNvCxnSpPr>
              <a:endCxn id="181" idx="0"/>
            </p:cNvCxnSpPr>
            <p:nvPr/>
          </p:nvCxnSpPr>
          <p:spPr>
            <a:xfrm flipH="1">
              <a:off x="4316723" y="2052213"/>
              <a:ext cx="817200" cy="598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87" name="Google Shape;187;p20"/>
            <p:cNvCxnSpPr/>
            <p:nvPr/>
          </p:nvCxnSpPr>
          <p:spPr>
            <a:xfrm>
              <a:off x="3164946" y="2102414"/>
              <a:ext cx="938400" cy="5346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88" name="Google Shape;188;p20"/>
            <p:cNvCxnSpPr/>
            <p:nvPr/>
          </p:nvCxnSpPr>
          <p:spPr>
            <a:xfrm flipH="1" rot="10800000">
              <a:off x="3164951" y="3227801"/>
              <a:ext cx="967500" cy="4782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89" name="Google Shape;189;p20"/>
            <p:cNvCxnSpPr>
              <a:endCxn id="181" idx="2"/>
            </p:cNvCxnSpPr>
            <p:nvPr/>
          </p:nvCxnSpPr>
          <p:spPr>
            <a:xfrm rot="10800000">
              <a:off x="4316723" y="3196713"/>
              <a:ext cx="1088400" cy="534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pic>
        <p:nvPicPr>
          <p:cNvPr id="190" name="Google Shape;19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51175" y="1141750"/>
            <a:ext cx="3754925" cy="319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1"/>
          <p:cNvSpPr txBox="1"/>
          <p:nvPr>
            <p:ph type="title"/>
          </p:nvPr>
        </p:nvSpPr>
        <p:spPr>
          <a:xfrm>
            <a:off x="966475" y="39655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PCB Cir</a:t>
            </a:r>
            <a:r>
              <a:rPr lang="en"/>
              <a:t>cuit</a:t>
            </a:r>
            <a:r>
              <a:rPr lang="en"/>
              <a:t> Design</a:t>
            </a:r>
            <a:endParaRPr/>
          </a:p>
        </p:txBody>
      </p:sp>
      <p:pic>
        <p:nvPicPr>
          <p:cNvPr id="196" name="Google Shape;196;p21"/>
          <p:cNvPicPr preferRelativeResize="0"/>
          <p:nvPr/>
        </p:nvPicPr>
        <p:blipFill rotWithShape="1">
          <a:blip r:embed="rId3">
            <a:alphaModFix/>
          </a:blip>
          <a:srcRect b="6768" l="25784" r="9915" t="19425"/>
          <a:stretch/>
        </p:blipFill>
        <p:spPr>
          <a:xfrm>
            <a:off x="5000925" y="1164925"/>
            <a:ext cx="3233500" cy="3377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1"/>
          <p:cNvPicPr preferRelativeResize="0"/>
          <p:nvPr/>
        </p:nvPicPr>
        <p:blipFill rotWithShape="1">
          <a:blip r:embed="rId4">
            <a:alphaModFix/>
          </a:blip>
          <a:srcRect b="35829" l="22904" r="31487" t="38679"/>
          <a:stretch/>
        </p:blipFill>
        <p:spPr>
          <a:xfrm>
            <a:off x="736650" y="1164925"/>
            <a:ext cx="3368724" cy="3321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101122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